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66" r:id="rId3"/>
    <p:sldId id="264" r:id="rId4"/>
    <p:sldId id="258" r:id="rId5"/>
    <p:sldId id="272" r:id="rId6"/>
    <p:sldId id="261" r:id="rId7"/>
  </p:sldIdLst>
  <p:sldSz cx="18288000" cy="10287000"/>
  <p:notesSz cx="6858000" cy="9144000"/>
  <p:embeddedFontLst>
    <p:embeddedFont>
      <p:font typeface="Lora" pitchFamily="2" charset="-52"/>
      <p:regular r:id="rId9"/>
      <p:bold r:id="rId10"/>
      <p:italic r:id="rId11"/>
      <p:boldItalic r:id="rId12"/>
    </p:embeddedFont>
    <p:embeddedFont>
      <p:font typeface="Roboto" panose="02000000000000000000" pitchFamily="2" charset="0"/>
      <p:regular r:id="rId13"/>
      <p:bold r:id="rId14"/>
      <p:italic r:id="rId15"/>
      <p:boldItalic r:id="rId16"/>
    </p:embeddedFont>
    <p:embeddedFont>
      <p:font typeface="Roboto Bold" panose="02000000000000000000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E4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media/image3.jpe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9A566-F993-475E-9DE8-AB2DF1768D1E}" type="datetimeFigureOut">
              <a:rPr lang="ru-BY" smtClean="0"/>
              <a:t>02.06.2024</a:t>
            </a:fld>
            <a:endParaRPr lang="ru-BY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BY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B58CE8-8D5B-42EF-A04E-D2F4FBDB36F4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841699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BY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B58CE8-8D5B-42EF-A04E-D2F4FBDB36F4}" type="slidenum">
              <a:rPr lang="ru-BY" smtClean="0"/>
              <a:t>6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073506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6078" t="-10008" b="-1571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71821" y="1576398"/>
            <a:ext cx="15825580" cy="7561040"/>
            <a:chOff x="0" y="-24131"/>
            <a:chExt cx="21100773" cy="10081386"/>
          </a:xfrm>
        </p:grpSpPr>
        <p:sp>
          <p:nvSpPr>
            <p:cNvPr id="4" name="TextBox 4"/>
            <p:cNvSpPr txBox="1"/>
            <p:nvPr/>
          </p:nvSpPr>
          <p:spPr>
            <a:xfrm>
              <a:off x="0" y="617070"/>
              <a:ext cx="21100773" cy="648887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13200"/>
                </a:lnSpc>
              </a:pPr>
              <a:r>
                <a:rPr lang="ru-RU" sz="66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 Bold"/>
                </a:rPr>
                <a:t>ПРОГРАММИРОВАНИЕ РАЗЛОЖЕНИЯ ФУНКЦИИ В РЯД ТЕЙЛОРА И ИССЛЕДОВАНИЯ СХОДИМОСТИ РЯДА</a:t>
              </a:r>
              <a:endParaRPr lang="en-US" sz="6600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4131"/>
              <a:ext cx="15404544" cy="6412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ru-RU" sz="4800" spc="56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 Bold"/>
                </a:rPr>
                <a:t>Курсовая работа на тему:</a:t>
              </a:r>
              <a:endParaRPr lang="en-US" sz="4800" spc="56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8903092"/>
              <a:ext cx="15404544" cy="11541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ru-RU" sz="2500" spc="50" dirty="0">
                  <a:solidFill>
                    <a:srgbClr val="FFBE40"/>
                  </a:solidFill>
                  <a:latin typeface="Roboto"/>
                </a:rPr>
                <a:t>Выполнил студент гр.ОП341</a:t>
              </a:r>
              <a:br>
                <a:rPr lang="ru-RU" sz="2500" spc="50" dirty="0">
                  <a:solidFill>
                    <a:srgbClr val="FFBE40"/>
                  </a:solidFill>
                  <a:latin typeface="Roboto"/>
                </a:rPr>
              </a:br>
              <a:r>
                <a:rPr lang="ru-RU" sz="2500" spc="50" dirty="0">
                  <a:solidFill>
                    <a:srgbClr val="FFBE40"/>
                  </a:solidFill>
                  <a:latin typeface="Roboto"/>
                </a:rPr>
                <a:t>Пикулик А. А.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7467600" y="1123218"/>
            <a:ext cx="10454642" cy="8040564"/>
            <a:chOff x="-16982" y="407035"/>
            <a:chExt cx="10524870" cy="10720751"/>
          </a:xfrm>
        </p:grpSpPr>
        <p:sp>
          <p:nvSpPr>
            <p:cNvPr id="4" name="TextBox 4"/>
            <p:cNvSpPr txBox="1"/>
            <p:nvPr/>
          </p:nvSpPr>
          <p:spPr>
            <a:xfrm>
              <a:off x="-1" y="407035"/>
              <a:ext cx="10507889" cy="1333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170"/>
                </a:lnSpc>
              </a:pPr>
              <a:r>
                <a:rPr lang="ru-RU" sz="96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 Bold"/>
                </a:rPr>
                <a:t>Цель работы</a:t>
              </a:r>
              <a:endParaRPr lang="en-US" sz="9600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16982" y="2317683"/>
              <a:ext cx="10507889" cy="602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49"/>
                </a:lnSpc>
              </a:pPr>
              <a:r>
                <a:rPr lang="ru-RU" sz="4800" b="1" spc="78" dirty="0">
                  <a:solidFill>
                    <a:srgbClr val="FFBE40"/>
                  </a:solidFill>
                  <a:latin typeface="Roboto Bold"/>
                </a:rPr>
                <a:t>Цель данной курсовой работы</a:t>
              </a:r>
              <a:endParaRPr lang="en-US" sz="4800" b="1" spc="78" dirty="0">
                <a:solidFill>
                  <a:srgbClr val="FFBE40"/>
                </a:solidFill>
                <a:latin typeface="Roboto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16982" y="2920412"/>
              <a:ext cx="10507889" cy="82073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ru-RU" sz="40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"/>
                </a:rPr>
                <a:t>заключается в разработке программы на языке Python, предназначенной для анализа и разложения функций в ряды Тейлора, а также исследования сходимости этих рядов. Программа должна предоставлять пользователю возможность выбора различных функций (таких как синус, косинус, тангенс, котангенс) для аппроксимации, а также контроля точности разложения.</a:t>
              </a:r>
              <a:endParaRPr lang="en-US" sz="4000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"/>
              </a:endParaRPr>
            </a:p>
          </p:txBody>
        </p:sp>
      </p:grp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241350E-920C-15CE-2A5D-B90D0EB7E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20"/>
            <a:ext cx="5786437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66800" y="307334"/>
            <a:ext cx="13060744" cy="1163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80"/>
              </a:lnSpc>
            </a:pPr>
            <a:r>
              <a:rPr lang="ru-RU" sz="9600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 Bold"/>
              </a:rPr>
              <a:t>Суть задачи</a:t>
            </a:r>
            <a:endParaRPr lang="en-US" sz="9600" dirty="0">
              <a:solidFill>
                <a:schemeClr val="accent6">
                  <a:lumMod val="20000"/>
                  <a:lumOff val="80000"/>
                </a:schemeClr>
              </a:solidFill>
              <a:latin typeface="Roboto Bold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762000" y="2019300"/>
            <a:ext cx="5099015" cy="6578451"/>
            <a:chOff x="0" y="-5416997"/>
            <a:chExt cx="5309783" cy="6244840"/>
          </a:xfrm>
        </p:grpSpPr>
        <p:sp>
          <p:nvSpPr>
            <p:cNvPr id="6" name="TextBox 6"/>
            <p:cNvSpPr txBox="1"/>
            <p:nvPr/>
          </p:nvSpPr>
          <p:spPr>
            <a:xfrm>
              <a:off x="0" y="-5416997"/>
              <a:ext cx="5278043" cy="23083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ru-RU" sz="4400" dirty="0">
                  <a:solidFill>
                    <a:srgbClr val="FFBE40"/>
                  </a:solidFill>
                  <a:latin typeface="Roboto Bold"/>
                </a:rPr>
                <a:t>Разработка математической модели</a:t>
              </a:r>
              <a:endParaRPr lang="en-US" sz="4400" dirty="0">
                <a:solidFill>
                  <a:srgbClr val="FFBE40"/>
                </a:solidFill>
                <a:latin typeface="Roboto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31740" y="-3379382"/>
              <a:ext cx="5278043" cy="420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>
                <a:spcBef>
                  <a:spcPct val="0"/>
                </a:spcBef>
              </a:pPr>
              <a:r>
                <a:rPr lang="ru-RU" sz="3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"/>
                </a:rPr>
                <a:t>Определение математической модели задачи, включая формулы для разложения функций в ряд Тейлора, вычисления коэффициентов разложения и анализа сходимости рядов.</a:t>
              </a:r>
              <a:endPara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554889" y="2019301"/>
            <a:ext cx="4876800" cy="6578451"/>
            <a:chOff x="-205779" y="-5658077"/>
            <a:chExt cx="5278043" cy="3888415"/>
          </a:xfrm>
        </p:grpSpPr>
        <p:sp>
          <p:nvSpPr>
            <p:cNvPr id="9" name="TextBox 9"/>
            <p:cNvSpPr txBox="1"/>
            <p:nvPr/>
          </p:nvSpPr>
          <p:spPr>
            <a:xfrm>
              <a:off x="-205779" y="-5658077"/>
              <a:ext cx="5278043" cy="2308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00"/>
                </a:lnSpc>
              </a:pPr>
              <a:r>
                <a:rPr lang="ru-RU" sz="4400" dirty="0">
                  <a:solidFill>
                    <a:srgbClr val="FFBE40"/>
                  </a:solidFill>
                  <a:latin typeface="Roboto Bold"/>
                </a:rPr>
                <a:t>Разработка программного кода</a:t>
              </a:r>
              <a:endParaRPr lang="en-US" sz="4400" dirty="0">
                <a:solidFill>
                  <a:srgbClr val="FFBE40"/>
                </a:solidFill>
                <a:latin typeface="Roboto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-205779" y="-4389335"/>
              <a:ext cx="5278043" cy="26196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spcBef>
                  <a:spcPct val="0"/>
                </a:spcBef>
              </a:pPr>
              <a:r>
                <a:rPr lang="ru-RU" sz="3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"/>
                </a:rPr>
                <a:t>Написание программного кода на языке Python, реализующего алгоритмы разложения функций, обработку входных данных, а также визуализацию результатов.</a:t>
              </a:r>
              <a:endPara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156043" y="2019300"/>
            <a:ext cx="5715241" cy="7553345"/>
            <a:chOff x="-127153" y="-6152509"/>
            <a:chExt cx="6039492" cy="6968723"/>
          </a:xfrm>
        </p:grpSpPr>
        <p:sp>
          <p:nvSpPr>
            <p:cNvPr id="12" name="TextBox 12"/>
            <p:cNvSpPr txBox="1"/>
            <p:nvPr/>
          </p:nvSpPr>
          <p:spPr>
            <a:xfrm>
              <a:off x="-127153" y="-6152509"/>
              <a:ext cx="6039492" cy="159724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4500"/>
                </a:lnSpc>
              </a:pPr>
              <a:r>
                <a:rPr lang="ru-RU" sz="4400" dirty="0">
                  <a:solidFill>
                    <a:srgbClr val="FFBE40"/>
                  </a:solidFill>
                  <a:latin typeface="Roboto Bold"/>
                </a:rPr>
                <a:t>Создание графического интерфейса</a:t>
              </a:r>
              <a:endParaRPr lang="en-US" sz="4400" dirty="0">
                <a:solidFill>
                  <a:srgbClr val="FFBE40"/>
                </a:solidFill>
                <a:latin typeface="Roboto Bold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-8633" y="-4181394"/>
              <a:ext cx="5278043" cy="49976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spcBef>
                  <a:spcPct val="0"/>
                </a:spcBef>
              </a:pPr>
              <a:r>
                <a:rPr lang="ru-RU" sz="32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"/>
                </a:rPr>
                <a:t>Разработка пользовательского интерфейса, который позволит удобно взаимодействовать с программой, выбирать функции для аппроксимации, задавать точность разложения и анализировать результаты.</a:t>
              </a:r>
              <a:endPara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0" y="0"/>
            <a:ext cx="5486400" cy="10287000"/>
          </a:xfrm>
          <a:custGeom>
            <a:avLst/>
            <a:gdLst/>
            <a:ahLst/>
            <a:cxnLst/>
            <a:rect l="l" t="t" r="r" b="b"/>
            <a:pathLst>
              <a:path w="5486400" h="10287000">
                <a:moveTo>
                  <a:pt x="0" y="0"/>
                </a:moveTo>
                <a:lnTo>
                  <a:pt x="5486400" y="0"/>
                </a:lnTo>
                <a:lnTo>
                  <a:pt x="54864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3958" r="-7291"/>
            </a:stretch>
          </a:blipFill>
        </p:spPr>
      </p:sp>
      <p:sp>
        <p:nvSpPr>
          <p:cNvPr id="40" name="Text 2">
            <a:extLst>
              <a:ext uri="{FF2B5EF4-FFF2-40B4-BE49-F238E27FC236}">
                <a16:creationId xmlns:a16="http://schemas.microsoft.com/office/drawing/2014/main" id="{3973F0B0-C05C-4F49-4D4A-00B362065E59}"/>
              </a:ext>
            </a:extLst>
          </p:cNvPr>
          <p:cNvSpPr/>
          <p:nvPr/>
        </p:nvSpPr>
        <p:spPr>
          <a:xfrm>
            <a:off x="6150294" y="571500"/>
            <a:ext cx="710850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7200" dirty="0">
                <a:latin typeface="Roboto Bold" panose="02000000000000000000" charset="0"/>
                <a:ea typeface="Roboto Bold" panose="02000000000000000000" charset="0"/>
                <a:cs typeface="Lora" pitchFamily="34" charset="-120"/>
              </a:rPr>
              <a:t>Демонстрация Продукта</a:t>
            </a:r>
            <a:endParaRPr lang="en-US" sz="7200" dirty="0">
              <a:latin typeface="Roboto Bold" panose="02000000000000000000" charset="0"/>
              <a:ea typeface="Roboto Bold" panose="02000000000000000000" charset="0"/>
            </a:endParaRPr>
          </a:p>
        </p:txBody>
      </p:sp>
      <p:sp>
        <p:nvSpPr>
          <p:cNvPr id="41" name="Shape 3">
            <a:extLst>
              <a:ext uri="{FF2B5EF4-FFF2-40B4-BE49-F238E27FC236}">
                <a16:creationId xmlns:a16="http://schemas.microsoft.com/office/drawing/2014/main" id="{F37FA1A2-5590-48E0-2418-5DBC6B3197FA}"/>
              </a:ext>
            </a:extLst>
          </p:cNvPr>
          <p:cNvSpPr/>
          <p:nvPr/>
        </p:nvSpPr>
        <p:spPr>
          <a:xfrm flipH="1">
            <a:off x="6424018" y="1485900"/>
            <a:ext cx="45719" cy="7315200"/>
          </a:xfrm>
          <a:prstGeom prst="rect">
            <a:avLst/>
          </a:prstGeom>
          <a:solidFill>
            <a:srgbClr val="FFBE40"/>
          </a:solidFill>
          <a:ln/>
        </p:spPr>
      </p:sp>
      <p:sp>
        <p:nvSpPr>
          <p:cNvPr id="42" name="Shape 4">
            <a:extLst>
              <a:ext uri="{FF2B5EF4-FFF2-40B4-BE49-F238E27FC236}">
                <a16:creationId xmlns:a16="http://schemas.microsoft.com/office/drawing/2014/main" id="{358DDCA6-E578-FC55-F228-1AFAC6D2F867}"/>
              </a:ext>
            </a:extLst>
          </p:cNvPr>
          <p:cNvSpPr/>
          <p:nvPr/>
        </p:nvSpPr>
        <p:spPr>
          <a:xfrm>
            <a:off x="6733522" y="1904582"/>
            <a:ext cx="782777" cy="45719"/>
          </a:xfrm>
          <a:prstGeom prst="rect">
            <a:avLst/>
          </a:prstGeom>
          <a:solidFill>
            <a:srgbClr val="FFBE40"/>
          </a:solidFill>
          <a:ln/>
        </p:spPr>
      </p:sp>
      <p:sp>
        <p:nvSpPr>
          <p:cNvPr id="43" name="Shape 5">
            <a:extLst>
              <a:ext uri="{FF2B5EF4-FFF2-40B4-BE49-F238E27FC236}">
                <a16:creationId xmlns:a16="http://schemas.microsoft.com/office/drawing/2014/main" id="{F247D704-4839-1048-AEF2-38994A60ACCE}"/>
              </a:ext>
            </a:extLst>
          </p:cNvPr>
          <p:cNvSpPr/>
          <p:nvPr/>
        </p:nvSpPr>
        <p:spPr>
          <a:xfrm>
            <a:off x="6233579" y="166854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44" name="Text 6">
            <a:extLst>
              <a:ext uri="{FF2B5EF4-FFF2-40B4-BE49-F238E27FC236}">
                <a16:creationId xmlns:a16="http://schemas.microsoft.com/office/drawing/2014/main" id="{979C742C-3F91-CDA4-DDD5-8977EAD25822}"/>
              </a:ext>
            </a:extLst>
          </p:cNvPr>
          <p:cNvSpPr/>
          <p:nvPr/>
        </p:nvSpPr>
        <p:spPr>
          <a:xfrm>
            <a:off x="6422888" y="1710214"/>
            <a:ext cx="1213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BE4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>
              <a:solidFill>
                <a:srgbClr val="FFBE40"/>
              </a:solidFill>
            </a:endParaRPr>
          </a:p>
        </p:txBody>
      </p:sp>
      <p:sp>
        <p:nvSpPr>
          <p:cNvPr id="45" name="Text 7">
            <a:extLst>
              <a:ext uri="{FF2B5EF4-FFF2-40B4-BE49-F238E27FC236}">
                <a16:creationId xmlns:a16="http://schemas.microsoft.com/office/drawing/2014/main" id="{C845446D-9847-8176-51BC-7AA2E540E739}"/>
              </a:ext>
            </a:extLst>
          </p:cNvPr>
          <p:cNvSpPr/>
          <p:nvPr/>
        </p:nvSpPr>
        <p:spPr>
          <a:xfrm>
            <a:off x="7705608" y="182129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Ввод данных</a:t>
            </a:r>
          </a:p>
        </p:txBody>
      </p:sp>
      <p:sp>
        <p:nvSpPr>
          <p:cNvPr id="46" name="Text 8">
            <a:extLst>
              <a:ext uri="{FF2B5EF4-FFF2-40B4-BE49-F238E27FC236}">
                <a16:creationId xmlns:a16="http://schemas.microsoft.com/office/drawing/2014/main" id="{3613C6FA-410F-EA86-154F-7FC6184006F8}"/>
              </a:ext>
            </a:extLst>
          </p:cNvPr>
          <p:cNvSpPr/>
          <p:nvPr/>
        </p:nvSpPr>
        <p:spPr>
          <a:xfrm>
            <a:off x="7705608" y="2301716"/>
            <a:ext cx="7751088" cy="12135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Пользователь</a:t>
            </a:r>
            <a:r>
              <a:rPr lang="ru-RU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выбирает функцию для разложения, количество членов ряда, значение х (в радианах)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7" name="Shape 9">
            <a:extLst>
              <a:ext uri="{FF2B5EF4-FFF2-40B4-BE49-F238E27FC236}">
                <a16:creationId xmlns:a16="http://schemas.microsoft.com/office/drawing/2014/main" id="{E910A181-1527-E977-26CE-AAA3063F7F63}"/>
              </a:ext>
            </a:extLst>
          </p:cNvPr>
          <p:cNvSpPr/>
          <p:nvPr/>
        </p:nvSpPr>
        <p:spPr>
          <a:xfrm>
            <a:off x="6733522" y="3866494"/>
            <a:ext cx="777124" cy="45719"/>
          </a:xfrm>
          <a:prstGeom prst="rect">
            <a:avLst/>
          </a:prstGeom>
          <a:solidFill>
            <a:srgbClr val="FFBE40"/>
          </a:solidFill>
          <a:ln/>
        </p:spPr>
      </p:sp>
      <p:sp>
        <p:nvSpPr>
          <p:cNvPr id="48" name="Shape 10">
            <a:extLst>
              <a:ext uri="{FF2B5EF4-FFF2-40B4-BE49-F238E27FC236}">
                <a16:creationId xmlns:a16="http://schemas.microsoft.com/office/drawing/2014/main" id="{3331DE34-5A9F-CD1D-55BB-A53277024279}"/>
              </a:ext>
            </a:extLst>
          </p:cNvPr>
          <p:cNvSpPr/>
          <p:nvPr/>
        </p:nvSpPr>
        <p:spPr>
          <a:xfrm>
            <a:off x="6233579" y="363045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49" name="Text 11">
            <a:extLst>
              <a:ext uri="{FF2B5EF4-FFF2-40B4-BE49-F238E27FC236}">
                <a16:creationId xmlns:a16="http://schemas.microsoft.com/office/drawing/2014/main" id="{05DAA1F9-F5F6-45C9-E8BA-ED8742D79043}"/>
              </a:ext>
            </a:extLst>
          </p:cNvPr>
          <p:cNvSpPr/>
          <p:nvPr/>
        </p:nvSpPr>
        <p:spPr>
          <a:xfrm>
            <a:off x="6393956" y="3672125"/>
            <a:ext cx="17907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BE4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>
              <a:solidFill>
                <a:srgbClr val="FFBE40"/>
              </a:solidFill>
            </a:endParaRPr>
          </a:p>
        </p:txBody>
      </p:sp>
      <p:sp>
        <p:nvSpPr>
          <p:cNvPr id="50" name="Text 12">
            <a:extLst>
              <a:ext uri="{FF2B5EF4-FFF2-40B4-BE49-F238E27FC236}">
                <a16:creationId xmlns:a16="http://schemas.microsoft.com/office/drawing/2014/main" id="{A88B293C-BD72-425F-0BD3-9D56CDBD995D}"/>
              </a:ext>
            </a:extLst>
          </p:cNvPr>
          <p:cNvSpPr/>
          <p:nvPr/>
        </p:nvSpPr>
        <p:spPr>
          <a:xfrm>
            <a:off x="7671615" y="375136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ru-RU" sz="4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Непосредственно</a:t>
            </a: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решение</a:t>
            </a:r>
          </a:p>
        </p:txBody>
      </p:sp>
      <p:sp>
        <p:nvSpPr>
          <p:cNvPr id="51" name="Text 13">
            <a:extLst>
              <a:ext uri="{FF2B5EF4-FFF2-40B4-BE49-F238E27FC236}">
                <a16:creationId xmlns:a16="http://schemas.microsoft.com/office/drawing/2014/main" id="{C0117D2C-4A8A-814B-6B84-2D14C7F3195C}"/>
              </a:ext>
            </a:extLst>
          </p:cNvPr>
          <p:cNvSpPr/>
          <p:nvPr/>
        </p:nvSpPr>
        <p:spPr>
          <a:xfrm>
            <a:off x="7720848" y="4198024"/>
            <a:ext cx="7751088" cy="1990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ru-RU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Приложение производит разложение функции в ряд Тейлора, исследует функцию на сходимость по нескольким признакам, рассчитывает приближенное значение в точке и  коэффициенты разложения</a:t>
            </a:r>
            <a:r>
              <a:rPr lang="ru-RU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2" name="Shape 14">
            <a:extLst>
              <a:ext uri="{FF2B5EF4-FFF2-40B4-BE49-F238E27FC236}">
                <a16:creationId xmlns:a16="http://schemas.microsoft.com/office/drawing/2014/main" id="{D6849821-1F14-971B-8C5E-6225D660975E}"/>
              </a:ext>
            </a:extLst>
          </p:cNvPr>
          <p:cNvSpPr/>
          <p:nvPr/>
        </p:nvSpPr>
        <p:spPr>
          <a:xfrm>
            <a:off x="6611487" y="6439492"/>
            <a:ext cx="885347" cy="45719"/>
          </a:xfrm>
          <a:prstGeom prst="rect">
            <a:avLst/>
          </a:prstGeom>
          <a:solidFill>
            <a:srgbClr val="FFBE40"/>
          </a:solidFill>
          <a:ln/>
        </p:spPr>
      </p:sp>
      <p:sp>
        <p:nvSpPr>
          <p:cNvPr id="53" name="Shape 15">
            <a:extLst>
              <a:ext uri="{FF2B5EF4-FFF2-40B4-BE49-F238E27FC236}">
                <a16:creationId xmlns:a16="http://schemas.microsoft.com/office/drawing/2014/main" id="{3C024BF5-5F67-F5E7-6013-36FAB69FFE75}"/>
              </a:ext>
            </a:extLst>
          </p:cNvPr>
          <p:cNvSpPr/>
          <p:nvPr/>
        </p:nvSpPr>
        <p:spPr>
          <a:xfrm>
            <a:off x="6219767" y="619440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54" name="Text 16">
            <a:extLst>
              <a:ext uri="{FF2B5EF4-FFF2-40B4-BE49-F238E27FC236}">
                <a16:creationId xmlns:a16="http://schemas.microsoft.com/office/drawing/2014/main" id="{E4BC1B87-2776-43DE-7AB2-DCCE7D11B71D}"/>
              </a:ext>
            </a:extLst>
          </p:cNvPr>
          <p:cNvSpPr/>
          <p:nvPr/>
        </p:nvSpPr>
        <p:spPr>
          <a:xfrm>
            <a:off x="6376810" y="6236076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BE4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>
              <a:solidFill>
                <a:srgbClr val="FFBE40"/>
              </a:solidFill>
            </a:endParaRPr>
          </a:p>
        </p:txBody>
      </p:sp>
      <p:sp>
        <p:nvSpPr>
          <p:cNvPr id="55" name="Text 17">
            <a:extLst>
              <a:ext uri="{FF2B5EF4-FFF2-40B4-BE49-F238E27FC236}">
                <a16:creationId xmlns:a16="http://schemas.microsoft.com/office/drawing/2014/main" id="{9BEA21B3-4799-9108-97C7-B282D2A2F8E3}"/>
              </a:ext>
            </a:extLst>
          </p:cNvPr>
          <p:cNvSpPr/>
          <p:nvPr/>
        </p:nvSpPr>
        <p:spPr>
          <a:xfrm>
            <a:off x="7755255" y="63125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Вывод результата</a:t>
            </a:r>
          </a:p>
        </p:txBody>
      </p:sp>
      <p:sp>
        <p:nvSpPr>
          <p:cNvPr id="56" name="Text 18">
            <a:extLst>
              <a:ext uri="{FF2B5EF4-FFF2-40B4-BE49-F238E27FC236}">
                <a16:creationId xmlns:a16="http://schemas.microsoft.com/office/drawing/2014/main" id="{1852B227-77A6-51A8-E3A5-E453B0791FCC}"/>
              </a:ext>
            </a:extLst>
          </p:cNvPr>
          <p:cNvSpPr/>
          <p:nvPr/>
        </p:nvSpPr>
        <p:spPr>
          <a:xfrm>
            <a:off x="7755255" y="6871217"/>
            <a:ext cx="7751088" cy="24099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ru-RU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При нажатии на кнопку «рассчитать»  приложение выводит все выполненные вычисления и исследования функции.</a:t>
            </a:r>
          </a:p>
          <a:p>
            <a:pPr>
              <a:lnSpc>
                <a:spcPts val="2799"/>
              </a:lnSpc>
            </a:pPr>
            <a:r>
              <a:rPr lang="ru-RU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При нажатии на кнопку «Вывести график» выводит графики для заданных функций, с заданной точностью.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9" grpId="0" animBg="1"/>
      <p:bldP spid="50" grpId="0" animBg="1"/>
      <p:bldP spid="51" grpId="0" animBg="1"/>
      <p:bldP spid="54" grpId="0" animBg="1"/>
      <p:bldP spid="55" grpId="0" animBg="1"/>
      <p:bldP spid="5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-06-02 20-27-25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9FC8DFBA-9D55-42A7-24CC-C67229718A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726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2400" y="-45720"/>
            <a:ext cx="11181080" cy="9066937"/>
            <a:chOff x="0" y="1086832"/>
            <a:chExt cx="10945973" cy="12089250"/>
          </a:xfrm>
        </p:grpSpPr>
        <p:sp>
          <p:nvSpPr>
            <p:cNvPr id="3" name="TextBox 3"/>
            <p:cNvSpPr txBox="1"/>
            <p:nvPr/>
          </p:nvSpPr>
          <p:spPr>
            <a:xfrm>
              <a:off x="0" y="1086832"/>
              <a:ext cx="10862129" cy="1641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ru-RU" sz="80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 Bold"/>
                </a:rPr>
                <a:t>Заключение и выводы</a:t>
              </a:r>
              <a:endParaRPr lang="en-US" sz="8000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83844" y="3046978"/>
              <a:ext cx="10862129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99"/>
                </a:lnSpc>
              </a:pPr>
              <a:r>
                <a:rPr lang="ru-RU" sz="4800" spc="89" dirty="0">
                  <a:solidFill>
                    <a:srgbClr val="FFBE40"/>
                  </a:solidFill>
                  <a:latin typeface="Roboto Bold"/>
                </a:rPr>
                <a:t>Разработанная программа </a:t>
              </a:r>
              <a:endParaRPr lang="en-US" sz="4800" spc="89" dirty="0">
                <a:solidFill>
                  <a:srgbClr val="FFBE40"/>
                </a:solidFill>
                <a:latin typeface="Roboto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98392" y="3840192"/>
              <a:ext cx="10369084" cy="933589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ru-RU" sz="36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"/>
                </a:rPr>
                <a:t>представляет собой мощный инструмент для анализа и разложения функций в ряд Тейлора, а также исследования сходимости этих рядов. </a:t>
              </a:r>
            </a:p>
            <a:p>
              <a:pPr algn="l">
                <a:lnSpc>
                  <a:spcPts val="4200"/>
                </a:lnSpc>
              </a:pPr>
              <a:r>
                <a:rPr lang="ru-RU" sz="36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Roboto"/>
                </a:rPr>
                <a:t>В целом, разработанная программа представляет собой полнофункциональный инструмент для анализа и разложения функций в ряд Тейлора, а также исследования сходимости этих рядов. Она может быть полезна для студентов, преподавателей и специалистов в области математики и программирования, а также для всех, кто интересуется численными методами и аппроксимацией функций.</a:t>
              </a:r>
              <a:endParaRPr lang="en-US" sz="3600" dirty="0">
                <a:solidFill>
                  <a:schemeClr val="accent6">
                    <a:lumMod val="20000"/>
                    <a:lumOff val="80000"/>
                  </a:schemeClr>
                </a:solidFill>
                <a:latin typeface="Roboto"/>
              </a:endParaRPr>
            </a:p>
          </p:txBody>
        </p:sp>
      </p:grp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B395ECF-1ACA-2290-A1F1-6157253DF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3480" y="-95250"/>
            <a:ext cx="6985000" cy="10477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328</Words>
  <Application>Microsoft Office PowerPoint</Application>
  <PresentationFormat>Произвольный</PresentationFormat>
  <Paragraphs>29</Paragraphs>
  <Slides>6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Lora</vt:lpstr>
      <vt:lpstr>Calibri</vt:lpstr>
      <vt:lpstr>Roboto Bold</vt:lpstr>
      <vt:lpstr>Roboto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Черный Желтый Темный Простой Цифровые технологии в сфере образования Технологическая Презентация</dc:title>
  <dc:creator>антон пикулик</dc:creator>
  <cp:lastModifiedBy>антон пикулик</cp:lastModifiedBy>
  <cp:revision>4</cp:revision>
  <dcterms:created xsi:type="dcterms:W3CDTF">2006-08-16T00:00:00Z</dcterms:created>
  <dcterms:modified xsi:type="dcterms:W3CDTF">2024-06-02T17:43:35Z</dcterms:modified>
  <dc:identifier>DAGG_mFpaIo</dc:identifier>
</cp:coreProperties>
</file>

<file path=docProps/thumbnail.jpeg>
</file>